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73" r:id="rId4"/>
    <p:sldId id="274" r:id="rId5"/>
    <p:sldId id="272" r:id="rId6"/>
    <p:sldId id="269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2227" autoAdjust="0"/>
  </p:normalViewPr>
  <p:slideViewPr>
    <p:cSldViewPr>
      <p:cViewPr varScale="1">
        <p:scale>
          <a:sx n="62" d="100"/>
          <a:sy n="62" d="100"/>
        </p:scale>
        <p:origin x="111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97795517604912E-2"/>
          <c:y val="0.15233172566363914"/>
          <c:w val="0.9542044089647902"/>
          <c:h val="0.806798786963189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331</c:v>
                </c:pt>
                <c:pt idx="1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2-422F-BBB1-EBA5D4476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99825279"/>
        <c:axId val="1599817791"/>
      </c:barChart>
      <c:catAx>
        <c:axId val="159982527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817791"/>
        <c:crosses val="autoZero"/>
        <c:auto val="1"/>
        <c:lblAlgn val="ctr"/>
        <c:lblOffset val="100"/>
        <c:noMultiLvlLbl val="0"/>
      </c:catAx>
      <c:valAx>
        <c:axId val="15998177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982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Лист2!$C$2:$C$3</c:f>
              <c:numCache>
                <c:formatCode>General</c:formatCode>
                <c:ptCount val="2"/>
                <c:pt idx="0">
                  <c:v>96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3-4258-83D4-E17CAADE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99789503"/>
        <c:axId val="1599801567"/>
      </c:barChart>
      <c:catAx>
        <c:axId val="1599789503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801567"/>
        <c:crosses val="autoZero"/>
        <c:auto val="1"/>
        <c:lblAlgn val="ctr"/>
        <c:lblOffset val="100"/>
        <c:noMultiLvlLbl val="0"/>
      </c:catAx>
      <c:valAx>
        <c:axId val="1599801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978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9.8977286661083061E-2"/>
          <c:w val="0.96604938271604934"/>
          <c:h val="0.825140126898753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0CDC0EC-F2E0-4F8C-9032-995E4C787C2C}" type="VALUE">
                      <a:rPr lang="ru-RU" smtClean="0"/>
                      <a:pPr/>
                      <a:t>[ЗНАЧЕНИЕ]</a:t>
                    </a:fld>
                    <a:r>
                      <a:rPr lang="ru-RU" baseline="0"/>
                      <a:t> </a:t>
                    </a:r>
                  </a:p>
                  <a:p>
                    <a:r>
                      <a:rPr lang="ru-RU" baseline="0"/>
                      <a:t>млрд. тенге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1333236123258"/>
                      <c:h val="0.26026090516677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38-4036-A5A9-B937E060B4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173</a:t>
                    </a:r>
                    <a:endParaRPr lang="ru-RU" baseline="0" dirty="0"/>
                  </a:p>
                  <a:p>
                    <a:r>
                      <a:rPr lang="ru-RU" baseline="0" dirty="0"/>
                      <a:t>млрд. тенге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5654223777583"/>
                      <c:h val="0.2602609051667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A38-4036-A5A9-B937E060B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Лист3!$H$4:$H$5</c:f>
              <c:numCache>
                <c:formatCode>General</c:formatCode>
                <c:ptCount val="2"/>
                <c:pt idx="0">
                  <c:v>213.3</c:v>
                </c:pt>
                <c:pt idx="1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8-4036-A5A9-B937E060B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99801983"/>
        <c:axId val="1599802815"/>
      </c:barChart>
      <c:catAx>
        <c:axId val="1599801983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802815"/>
        <c:crosses val="autoZero"/>
        <c:auto val="1"/>
        <c:lblAlgn val="ctr"/>
        <c:lblOffset val="100"/>
        <c:noMultiLvlLbl val="0"/>
      </c:catAx>
      <c:valAx>
        <c:axId val="15998028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980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53-4B8C-B38D-5AFE23777E4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53-4B8C-B38D-5AFE23777E46}"/>
              </c:ext>
            </c:extLst>
          </c:dPt>
          <c:dLbls>
            <c:dLbl>
              <c:idx val="0"/>
              <c:layout>
                <c:manualLayout>
                  <c:x val="-0.22264839273532186"/>
                  <c:y val="-0.168772635546919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324</a:t>
                    </a:r>
                  </a:p>
                  <a:p>
                    <a:r>
                      <a:rPr lang="ru-RU" dirty="0"/>
                      <a:t>тыс.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3-4B8C-B38D-5AFE23777E46}"/>
                </c:ext>
              </c:extLst>
            </c:dLbl>
            <c:dLbl>
              <c:idx val="1"/>
              <c:layout>
                <c:manualLayout>
                  <c:x val="0.2260002400868997"/>
                  <c:y val="5.62109318749286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203 тыс.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53-4B8C-B38D-5AFE23777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Лист3!$G$16:$G$17</c:f>
              <c:numCache>
                <c:formatCode>General</c:formatCode>
                <c:ptCount val="2"/>
                <c:pt idx="0">
                  <c:v>324</c:v>
                </c:pt>
                <c:pt idx="1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3-4B8C-B38D-5AFE23777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3"/>
          <c:dPt>
            <c:idx val="0"/>
            <c:bubble3D val="0"/>
            <c:explosion val="0"/>
            <c:spPr>
              <a:solidFill>
                <a:srgbClr val="9BBB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8-4678-8801-364BA98991C4}"/>
              </c:ext>
            </c:extLst>
          </c:dPt>
          <c:dPt>
            <c:idx val="1"/>
            <c:bubble3D val="0"/>
            <c:explosion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8-4678-8801-364BA98991C4}"/>
              </c:ext>
            </c:extLst>
          </c:dPt>
          <c:dLbls>
            <c:dLbl>
              <c:idx val="0"/>
              <c:layout>
                <c:manualLayout>
                  <c:x val="-0.26040891696367213"/>
                  <c:y val="-3.54934302977803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800" dirty="0">
                        <a:solidFill>
                          <a:srgbClr val="002060"/>
                        </a:solidFill>
                      </a:rPr>
                      <a:t>2</a:t>
                    </a:r>
                  </a:p>
                  <a:p>
                    <a:pPr>
                      <a:defRPr sz="1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800" dirty="0">
                        <a:solidFill>
                          <a:srgbClr val="002060"/>
                        </a:solidFill>
                      </a:rPr>
                      <a:t>трлн. тенге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5076420460732"/>
                      <c:h val="0.164565009518365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58-4678-8801-364BA98991C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800" dirty="0">
                        <a:solidFill>
                          <a:srgbClr val="002060"/>
                        </a:solidFill>
                      </a:rPr>
                      <a:t>1,2</a:t>
                    </a:r>
                  </a:p>
                  <a:p>
                    <a:pPr>
                      <a:defRPr sz="1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800" dirty="0">
                        <a:solidFill>
                          <a:srgbClr val="002060"/>
                        </a:solidFill>
                      </a:rPr>
                      <a:t>трлн. тенге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4334086106613"/>
                      <c:h val="0.16494419156794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58-4678-8801-364BA9899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Лист3!$M$16:$M$17</c:f>
              <c:strCache>
                <c:ptCount val="2"/>
                <c:pt idx="0">
                  <c:v>Подтверждено</c:v>
                </c:pt>
                <c:pt idx="1">
                  <c:v>Не подтверждено</c:v>
                </c:pt>
              </c:strCache>
            </c:strRef>
          </c:cat>
          <c:val>
            <c:numRef>
              <c:f>Лист3!$N$16:$N$17</c:f>
              <c:numCache>
                <c:formatCode>General</c:formatCode>
                <c:ptCount val="2"/>
                <c:pt idx="0">
                  <c:v>2000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58-4678-8801-364BA9899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B-4677-A52E-CD018D4C1EF6}"/>
              </c:ext>
            </c:extLst>
          </c:dPt>
          <c:dPt>
            <c:idx val="1"/>
            <c:bubble3D val="0"/>
            <c:spPr>
              <a:solidFill>
                <a:srgbClr val="9BBB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B-4677-A52E-CD018D4C1EF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477,5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млрд. тенге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3600174978129"/>
                      <c:h val="0.23749999999999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1B-4677-A52E-CD018D4C1EF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381,6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млрд.</a:t>
                    </a:r>
                    <a:r>
                      <a:rPr lang="ru-RU" sz="1400" baseline="0" dirty="0">
                        <a:solidFill>
                          <a:srgbClr val="002060"/>
                        </a:solidFill>
                      </a:rPr>
                      <a:t> тенге</a:t>
                    </a:r>
                    <a:endParaRPr lang="ru-RU" sz="140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2489063867015"/>
                      <c:h val="0.23749999999999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41B-4677-A52E-CD018D4C1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Лист3!$M$19:$M$20</c:f>
              <c:strCache>
                <c:ptCount val="2"/>
                <c:pt idx="0">
                  <c:v>Взыскано</c:v>
                </c:pt>
                <c:pt idx="1">
                  <c:v>УПП</c:v>
                </c:pt>
              </c:strCache>
            </c:strRef>
          </c:cat>
          <c:val>
            <c:numRef>
              <c:f>Лист3!$N$19:$N$20</c:f>
              <c:numCache>
                <c:formatCode>General</c:formatCode>
                <c:ptCount val="2"/>
                <c:pt idx="0">
                  <c:v>477.5</c:v>
                </c:pt>
                <c:pt idx="1">
                  <c:v>381.6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B-4677-A52E-CD018D4C1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73-4298-AA32-8C4D9994E2EE}"/>
              </c:ext>
            </c:extLst>
          </c:dPt>
          <c:dPt>
            <c:idx val="1"/>
            <c:bubble3D val="0"/>
            <c:explosion val="14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73-4298-AA32-8C4D9994E2EE}"/>
              </c:ext>
            </c:extLst>
          </c:dPt>
          <c:val>
            <c:numRef>
              <c:f>Лист4!$H$5:$H$6</c:f>
              <c:numCache>
                <c:formatCode>General</c:formatCode>
                <c:ptCount val="2"/>
                <c:pt idx="0">
                  <c:v>59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73-4298-AA32-8C4D9994E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9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2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00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39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34616" y="0"/>
            <a:ext cx="13775690" cy="2686685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0" y="0"/>
                </a:moveTo>
                <a:lnTo>
                  <a:pt x="0" y="2370433"/>
                </a:lnTo>
                <a:lnTo>
                  <a:pt x="1053" y="2396271"/>
                </a:lnTo>
                <a:lnTo>
                  <a:pt x="9231" y="2446190"/>
                </a:lnTo>
                <a:lnTo>
                  <a:pt x="24951" y="2493216"/>
                </a:lnTo>
                <a:lnTo>
                  <a:pt x="47549" y="2536684"/>
                </a:lnTo>
                <a:lnTo>
                  <a:pt x="76361" y="2575931"/>
                </a:lnTo>
                <a:lnTo>
                  <a:pt x="110722" y="2610293"/>
                </a:lnTo>
                <a:lnTo>
                  <a:pt x="149969" y="2639104"/>
                </a:lnTo>
                <a:lnTo>
                  <a:pt x="193438" y="2661702"/>
                </a:lnTo>
                <a:lnTo>
                  <a:pt x="240464" y="2677422"/>
                </a:lnTo>
                <a:lnTo>
                  <a:pt x="290383" y="2685601"/>
                </a:lnTo>
                <a:lnTo>
                  <a:pt x="316220" y="2686654"/>
                </a:lnTo>
                <a:lnTo>
                  <a:pt x="13459454" y="2686654"/>
                </a:lnTo>
                <a:lnTo>
                  <a:pt x="13510568" y="2682496"/>
                </a:lnTo>
                <a:lnTo>
                  <a:pt x="13559122" y="2670464"/>
                </a:lnTo>
                <a:lnTo>
                  <a:pt x="13604452" y="2651222"/>
                </a:lnTo>
                <a:lnTo>
                  <a:pt x="13645893" y="2625434"/>
                </a:lnTo>
                <a:lnTo>
                  <a:pt x="13682781" y="2593764"/>
                </a:lnTo>
                <a:lnTo>
                  <a:pt x="13714451" y="2556877"/>
                </a:lnTo>
                <a:lnTo>
                  <a:pt x="13740240" y="2515436"/>
                </a:lnTo>
                <a:lnTo>
                  <a:pt x="13759483" y="2470106"/>
                </a:lnTo>
                <a:lnTo>
                  <a:pt x="13771516" y="2421550"/>
                </a:lnTo>
                <a:lnTo>
                  <a:pt x="13775674" y="2370433"/>
                </a:lnTo>
                <a:lnTo>
                  <a:pt x="13775674" y="0"/>
                </a:lnTo>
                <a:lnTo>
                  <a:pt x="0" y="0"/>
                </a:lnTo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34616" y="0"/>
            <a:ext cx="316230" cy="2686685"/>
          </a:xfrm>
          <a:custGeom>
            <a:avLst/>
            <a:gdLst/>
            <a:ahLst/>
            <a:cxnLst/>
            <a:rect l="l" t="t" r="r" b="b"/>
            <a:pathLst>
              <a:path w="316229" h="2686685">
                <a:moveTo>
                  <a:pt x="316220" y="2686654"/>
                </a:moveTo>
                <a:lnTo>
                  <a:pt x="265103" y="2682496"/>
                </a:lnTo>
                <a:lnTo>
                  <a:pt x="216547" y="2670464"/>
                </a:lnTo>
                <a:lnTo>
                  <a:pt x="171217" y="2651222"/>
                </a:lnTo>
                <a:lnTo>
                  <a:pt x="129776" y="2625434"/>
                </a:lnTo>
                <a:lnTo>
                  <a:pt x="92889" y="2593764"/>
                </a:lnTo>
                <a:lnTo>
                  <a:pt x="61220" y="2556877"/>
                </a:lnTo>
                <a:lnTo>
                  <a:pt x="35432" y="2515436"/>
                </a:lnTo>
                <a:lnTo>
                  <a:pt x="16190" y="2470106"/>
                </a:lnTo>
                <a:lnTo>
                  <a:pt x="4158" y="2421550"/>
                </a:lnTo>
                <a:lnTo>
                  <a:pt x="0" y="2370433"/>
                </a:lnTo>
                <a:lnTo>
                  <a:pt x="0" y="0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50837" y="0"/>
            <a:ext cx="13459460" cy="2686685"/>
          </a:xfrm>
          <a:custGeom>
            <a:avLst/>
            <a:gdLst/>
            <a:ahLst/>
            <a:cxnLst/>
            <a:rect l="l" t="t" r="r" b="b"/>
            <a:pathLst>
              <a:path w="13459460" h="2686685">
                <a:moveTo>
                  <a:pt x="13459454" y="0"/>
                </a:moveTo>
                <a:lnTo>
                  <a:pt x="13459454" y="2370433"/>
                </a:lnTo>
                <a:lnTo>
                  <a:pt x="13458400" y="2396271"/>
                </a:lnTo>
                <a:lnTo>
                  <a:pt x="13450221" y="2446190"/>
                </a:lnTo>
                <a:lnTo>
                  <a:pt x="13434500" y="2493216"/>
                </a:lnTo>
                <a:lnTo>
                  <a:pt x="13411901" y="2536684"/>
                </a:lnTo>
                <a:lnTo>
                  <a:pt x="13383089" y="2575931"/>
                </a:lnTo>
                <a:lnTo>
                  <a:pt x="13348727" y="2610293"/>
                </a:lnTo>
                <a:lnTo>
                  <a:pt x="13309479" y="2639104"/>
                </a:lnTo>
                <a:lnTo>
                  <a:pt x="13266011" y="2661702"/>
                </a:lnTo>
                <a:lnTo>
                  <a:pt x="13218986" y="2677422"/>
                </a:lnTo>
                <a:lnTo>
                  <a:pt x="13169069" y="2685601"/>
                </a:lnTo>
                <a:lnTo>
                  <a:pt x="13143233" y="2686654"/>
                </a:lnTo>
                <a:lnTo>
                  <a:pt x="0" y="2686654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25104" y="0"/>
            <a:ext cx="16278985" cy="463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25104" y="9199709"/>
            <a:ext cx="16278985" cy="2108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008840" y="3703028"/>
            <a:ext cx="5937250" cy="645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7843" y="782671"/>
            <a:ext cx="12708413" cy="1271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3930" y="4645964"/>
            <a:ext cx="14396239" cy="299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chart" Target="../charts/chart7.xml"/><Relationship Id="rId5" Type="http://schemas.openxmlformats.org/officeDocument/2006/relationships/image" Target="../media/image8.png"/><Relationship Id="rId10" Type="http://schemas.openxmlformats.org/officeDocument/2006/relationships/chart" Target="../charts/chart6.xml"/><Relationship Id="rId4" Type="http://schemas.openxmlformats.org/officeDocument/2006/relationships/image" Target="../media/image7.png"/><Relationship Id="rId9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104" y="9782761"/>
            <a:ext cx="16278985" cy="1525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943" y="1707752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7119416" y="7893058"/>
                </a:moveTo>
                <a:lnTo>
                  <a:pt x="316220" y="7893058"/>
                </a:lnTo>
                <a:lnTo>
                  <a:pt x="290383" y="7892004"/>
                </a:lnTo>
                <a:lnTo>
                  <a:pt x="240464" y="7883826"/>
                </a:lnTo>
                <a:lnTo>
                  <a:pt x="193438" y="7868106"/>
                </a:lnTo>
                <a:lnTo>
                  <a:pt x="149969" y="7845508"/>
                </a:lnTo>
                <a:lnTo>
                  <a:pt x="110722" y="7816696"/>
                </a:lnTo>
                <a:lnTo>
                  <a:pt x="76361" y="7782335"/>
                </a:lnTo>
                <a:lnTo>
                  <a:pt x="47549" y="7743088"/>
                </a:lnTo>
                <a:lnTo>
                  <a:pt x="24951" y="7699619"/>
                </a:lnTo>
                <a:lnTo>
                  <a:pt x="9231" y="7652593"/>
                </a:lnTo>
                <a:lnTo>
                  <a:pt x="1053" y="7602674"/>
                </a:lnTo>
                <a:lnTo>
                  <a:pt x="0" y="7576837"/>
                </a:lnTo>
                <a:lnTo>
                  <a:pt x="0" y="316220"/>
                </a:lnTo>
                <a:lnTo>
                  <a:pt x="4158" y="265103"/>
                </a:lnTo>
                <a:lnTo>
                  <a:pt x="16190" y="216547"/>
                </a:lnTo>
                <a:lnTo>
                  <a:pt x="35432" y="171217"/>
                </a:lnTo>
                <a:lnTo>
                  <a:pt x="61220" y="129776"/>
                </a:lnTo>
                <a:lnTo>
                  <a:pt x="92889" y="92889"/>
                </a:lnTo>
                <a:lnTo>
                  <a:pt x="129776" y="61220"/>
                </a:lnTo>
                <a:lnTo>
                  <a:pt x="171217" y="35432"/>
                </a:lnTo>
                <a:lnTo>
                  <a:pt x="216547" y="16190"/>
                </a:lnTo>
                <a:lnTo>
                  <a:pt x="265103" y="4158"/>
                </a:lnTo>
                <a:lnTo>
                  <a:pt x="316220" y="0"/>
                </a:lnTo>
                <a:lnTo>
                  <a:pt x="17317996" y="0"/>
                </a:lnTo>
                <a:lnTo>
                  <a:pt x="17369110" y="4158"/>
                </a:lnTo>
                <a:lnTo>
                  <a:pt x="17417665" y="16190"/>
                </a:lnTo>
                <a:lnTo>
                  <a:pt x="17462994" y="35432"/>
                </a:lnTo>
                <a:lnTo>
                  <a:pt x="17504435" y="61220"/>
                </a:lnTo>
                <a:lnTo>
                  <a:pt x="17541323" y="92889"/>
                </a:lnTo>
                <a:lnTo>
                  <a:pt x="17572993" y="129776"/>
                </a:lnTo>
                <a:lnTo>
                  <a:pt x="17598782" y="171217"/>
                </a:lnTo>
                <a:lnTo>
                  <a:pt x="17618025" y="216547"/>
                </a:lnTo>
                <a:lnTo>
                  <a:pt x="17630058" y="265103"/>
                </a:lnTo>
                <a:lnTo>
                  <a:pt x="17634216" y="316220"/>
                </a:lnTo>
                <a:lnTo>
                  <a:pt x="17634216" y="7576837"/>
                </a:lnTo>
                <a:lnTo>
                  <a:pt x="17630058" y="7627951"/>
                </a:lnTo>
                <a:lnTo>
                  <a:pt x="17618025" y="7676506"/>
                </a:lnTo>
                <a:lnTo>
                  <a:pt x="17598782" y="7721835"/>
                </a:lnTo>
                <a:lnTo>
                  <a:pt x="17572993" y="7763276"/>
                </a:lnTo>
                <a:lnTo>
                  <a:pt x="17541323" y="7800164"/>
                </a:lnTo>
                <a:lnTo>
                  <a:pt x="17504435" y="7831834"/>
                </a:lnTo>
                <a:lnTo>
                  <a:pt x="17462994" y="7857623"/>
                </a:lnTo>
                <a:lnTo>
                  <a:pt x="17417665" y="7876866"/>
                </a:lnTo>
                <a:lnTo>
                  <a:pt x="17369110" y="7888899"/>
                </a:lnTo>
                <a:lnTo>
                  <a:pt x="17317996" y="7893058"/>
                </a:lnTo>
                <a:lnTo>
                  <a:pt x="10514789" y="7893058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0048" y="5730875"/>
            <a:ext cx="3322202" cy="3382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5250" y="878109"/>
            <a:ext cx="101790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55" dirty="0">
                <a:solidFill>
                  <a:srgbClr val="D1AA67"/>
                </a:solidFill>
                <a:latin typeface="Roboto Condensed"/>
                <a:cs typeface="Roboto Condensed"/>
              </a:rPr>
              <a:t>КОМИТЕТ ГОСУДАРСТВЕННЫХ ДОХОДОВ </a:t>
            </a:r>
          </a:p>
          <a:p>
            <a:pPr algn="ctr">
              <a:lnSpc>
                <a:spcPct val="100000"/>
              </a:lnSpc>
            </a:pPr>
            <a:r>
              <a:rPr lang="ru-RU" sz="2400" spc="55" dirty="0">
                <a:solidFill>
                  <a:srgbClr val="D1AA67"/>
                </a:solidFill>
                <a:latin typeface="Roboto Condensed"/>
                <a:cs typeface="Roboto Condensed"/>
              </a:rPr>
              <a:t>МИНИСТЕРСТВА ФИНАНСОВ РЕСПУБЛИКИ КАЗАХСТАН</a:t>
            </a:r>
            <a:endParaRPr sz="2400" dirty="0">
              <a:latin typeface="Roboto Condensed"/>
              <a:cs typeface="Roboto Condens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91013" y="0"/>
            <a:ext cx="113085" cy="11308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5674" y="9454764"/>
            <a:ext cx="241363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950" spc="65" dirty="0">
                <a:solidFill>
                  <a:srgbClr val="D1AA67"/>
                </a:solidFill>
                <a:latin typeface="Roboto Condensed"/>
                <a:cs typeface="Roboto Condensed"/>
              </a:rPr>
              <a:t>Актау</a:t>
            </a:r>
            <a:r>
              <a:rPr sz="2950" dirty="0">
                <a:solidFill>
                  <a:srgbClr val="D1AA67"/>
                </a:solidFill>
                <a:latin typeface="Roboto Condensed"/>
                <a:cs typeface="Roboto Condensed"/>
              </a:rPr>
              <a:t>,</a:t>
            </a:r>
            <a:r>
              <a:rPr sz="2950" spc="90" dirty="0">
                <a:solidFill>
                  <a:srgbClr val="D1AA67"/>
                </a:solidFill>
                <a:latin typeface="Roboto Condensed"/>
                <a:cs typeface="Roboto Condensed"/>
              </a:rPr>
              <a:t> </a:t>
            </a:r>
            <a:r>
              <a:rPr sz="2950" spc="40" dirty="0">
                <a:solidFill>
                  <a:srgbClr val="D1AA67"/>
                </a:solidFill>
                <a:latin typeface="Roboto Condensed"/>
                <a:cs typeface="Roboto Condensed"/>
              </a:rPr>
              <a:t>202</a:t>
            </a:r>
            <a:r>
              <a:rPr lang="ru-RU" sz="2950" spc="40" dirty="0">
                <a:solidFill>
                  <a:srgbClr val="D1AA67"/>
                </a:solidFill>
                <a:latin typeface="Roboto Condensed"/>
                <a:cs typeface="Roboto Condensed"/>
              </a:rPr>
              <a:t>3</a:t>
            </a:r>
            <a:endParaRPr sz="2950" dirty="0">
              <a:latin typeface="Roboto Condensed"/>
              <a:cs typeface="Roboto Condensed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3270250" y="3292475"/>
            <a:ext cx="139446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55" dirty="0">
                <a:solidFill>
                  <a:srgbClr val="D1AA67"/>
                </a:solidFill>
                <a:latin typeface="Roboto Condensed"/>
                <a:cs typeface="Roboto Condensed"/>
              </a:rPr>
              <a:t>СОВЕРШЕНСТВОВАНИЕ МЕХАНИЗМОВ КАМЕРАЛЬНОГО КОНТРОЛЯ И ДАЛЬНЕЙШИЕ МЕРЫ ПО ОБЕСПЕЧЕНИЮ ИСПОЛНЕНИЯ УВЕДОМЛЕНИЙ</a:t>
            </a:r>
            <a:endParaRPr sz="4000" b="1" dirty="0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Группа 144"/>
          <p:cNvGrpSpPr/>
          <p:nvPr/>
        </p:nvGrpSpPr>
        <p:grpSpPr>
          <a:xfrm>
            <a:off x="1822450" y="6834"/>
            <a:ext cx="18440400" cy="2312677"/>
            <a:chOff x="1822450" y="6834"/>
            <a:chExt cx="18973800" cy="2312677"/>
          </a:xfrm>
        </p:grpSpPr>
        <p:sp>
          <p:nvSpPr>
            <p:cNvPr id="3" name="object 3"/>
            <p:cNvSpPr/>
            <p:nvPr/>
          </p:nvSpPr>
          <p:spPr>
            <a:xfrm>
              <a:off x="3770722" y="6834"/>
              <a:ext cx="16111127" cy="1387475"/>
            </a:xfrm>
            <a:custGeom>
              <a:avLst/>
              <a:gdLst/>
              <a:ahLst/>
              <a:cxnLst/>
              <a:rect l="l" t="t" r="r" b="b"/>
              <a:pathLst>
                <a:path w="13775690" h="2686685">
                  <a:moveTo>
                    <a:pt x="13775674" y="0"/>
                  </a:moveTo>
                  <a:lnTo>
                    <a:pt x="0" y="0"/>
                  </a:lnTo>
                  <a:lnTo>
                    <a:pt x="0" y="2370435"/>
                  </a:lnTo>
                  <a:lnTo>
                    <a:pt x="4158" y="2421552"/>
                  </a:lnTo>
                  <a:lnTo>
                    <a:pt x="16190" y="2470108"/>
                  </a:lnTo>
                  <a:lnTo>
                    <a:pt x="35432" y="2515438"/>
                  </a:lnTo>
                  <a:lnTo>
                    <a:pt x="61221" y="2556879"/>
                  </a:lnTo>
                  <a:lnTo>
                    <a:pt x="92891" y="2593766"/>
                  </a:lnTo>
                  <a:lnTo>
                    <a:pt x="129779" y="2625435"/>
                  </a:lnTo>
                  <a:lnTo>
                    <a:pt x="171221" y="2651223"/>
                  </a:lnTo>
                  <a:lnTo>
                    <a:pt x="216553" y="2670465"/>
                  </a:lnTo>
                  <a:lnTo>
                    <a:pt x="265111" y="2682497"/>
                  </a:lnTo>
                  <a:lnTo>
                    <a:pt x="316231" y="2686656"/>
                  </a:lnTo>
                  <a:lnTo>
                    <a:pt x="13459454" y="2686656"/>
                  </a:lnTo>
                  <a:lnTo>
                    <a:pt x="13510568" y="2682497"/>
                  </a:lnTo>
                  <a:lnTo>
                    <a:pt x="13559122" y="2670464"/>
                  </a:lnTo>
                  <a:lnTo>
                    <a:pt x="13604452" y="2651221"/>
                  </a:lnTo>
                  <a:lnTo>
                    <a:pt x="13645893" y="2625432"/>
                  </a:lnTo>
                  <a:lnTo>
                    <a:pt x="13682781" y="2593762"/>
                  </a:lnTo>
                  <a:lnTo>
                    <a:pt x="13714451" y="2556874"/>
                  </a:lnTo>
                  <a:lnTo>
                    <a:pt x="13740240" y="2515433"/>
                  </a:lnTo>
                  <a:lnTo>
                    <a:pt x="13759483" y="2470104"/>
                  </a:lnTo>
                  <a:lnTo>
                    <a:pt x="13771516" y="2421549"/>
                  </a:lnTo>
                  <a:lnTo>
                    <a:pt x="13775674" y="2370435"/>
                  </a:lnTo>
                  <a:lnTo>
                    <a:pt x="13775674" y="0"/>
                  </a:lnTo>
                  <a:close/>
                </a:path>
              </a:pathLst>
            </a:custGeom>
            <a:solidFill>
              <a:srgbClr val="2C2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0723" y="6834"/>
              <a:ext cx="478836" cy="1387475"/>
            </a:xfrm>
            <a:custGeom>
              <a:avLst/>
              <a:gdLst/>
              <a:ahLst/>
              <a:cxnLst/>
              <a:rect l="l" t="t" r="r" b="b"/>
              <a:pathLst>
                <a:path w="316229" h="2686685">
                  <a:moveTo>
                    <a:pt x="316231" y="2686656"/>
                  </a:moveTo>
                  <a:lnTo>
                    <a:pt x="265111" y="2682497"/>
                  </a:lnTo>
                  <a:lnTo>
                    <a:pt x="216553" y="2670465"/>
                  </a:lnTo>
                  <a:lnTo>
                    <a:pt x="171221" y="2651223"/>
                  </a:lnTo>
                  <a:lnTo>
                    <a:pt x="129779" y="2625435"/>
                  </a:lnTo>
                  <a:lnTo>
                    <a:pt x="92891" y="2593766"/>
                  </a:lnTo>
                  <a:lnTo>
                    <a:pt x="61221" y="2556879"/>
                  </a:lnTo>
                  <a:lnTo>
                    <a:pt x="35432" y="2515438"/>
                  </a:lnTo>
                  <a:lnTo>
                    <a:pt x="16190" y="2470108"/>
                  </a:lnTo>
                  <a:lnTo>
                    <a:pt x="4158" y="2421552"/>
                  </a:lnTo>
                  <a:lnTo>
                    <a:pt x="0" y="2370435"/>
                  </a:lnTo>
                  <a:lnTo>
                    <a:pt x="0" y="0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6953" y="6834"/>
              <a:ext cx="15794895" cy="1387475"/>
            </a:xfrm>
            <a:custGeom>
              <a:avLst/>
              <a:gdLst/>
              <a:ahLst/>
              <a:cxnLst/>
              <a:rect l="l" t="t" r="r" b="b"/>
              <a:pathLst>
                <a:path w="13459460" h="2686685">
                  <a:moveTo>
                    <a:pt x="13459443" y="0"/>
                  </a:moveTo>
                  <a:lnTo>
                    <a:pt x="13459443" y="2370435"/>
                  </a:lnTo>
                  <a:lnTo>
                    <a:pt x="13458390" y="2396271"/>
                  </a:lnTo>
                  <a:lnTo>
                    <a:pt x="13450211" y="2446188"/>
                  </a:lnTo>
                  <a:lnTo>
                    <a:pt x="13434490" y="2493213"/>
                  </a:lnTo>
                  <a:lnTo>
                    <a:pt x="13411891" y="2536681"/>
                  </a:lnTo>
                  <a:lnTo>
                    <a:pt x="13383078" y="2575929"/>
                  </a:lnTo>
                  <a:lnTo>
                    <a:pt x="13348716" y="2610291"/>
                  </a:lnTo>
                  <a:lnTo>
                    <a:pt x="13309469" y="2639103"/>
                  </a:lnTo>
                  <a:lnTo>
                    <a:pt x="13266001" y="2661702"/>
                  </a:lnTo>
                  <a:lnTo>
                    <a:pt x="13218976" y="2677423"/>
                  </a:lnTo>
                  <a:lnTo>
                    <a:pt x="13169058" y="2685602"/>
                  </a:lnTo>
                  <a:lnTo>
                    <a:pt x="13143222" y="2686656"/>
                  </a:lnTo>
                  <a:lnTo>
                    <a:pt x="0" y="2686656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450" y="6835"/>
              <a:ext cx="18973800" cy="2312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89030" y="1539874"/>
            <a:ext cx="963442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6000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9029" y="6834"/>
            <a:ext cx="3309821" cy="1380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Прямоугольник 146"/>
          <p:cNvSpPr/>
          <p:nvPr/>
        </p:nvSpPr>
        <p:spPr>
          <a:xfrm>
            <a:off x="19492448" y="304739"/>
            <a:ext cx="5136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kern="0" spc="65" dirty="0">
                <a:solidFill>
                  <a:srgbClr val="D1AA67"/>
                </a:solidFill>
                <a:latin typeface="Roboto Condensed"/>
                <a:ea typeface="+mj-ea"/>
              </a:rPr>
              <a:t>1</a:t>
            </a:r>
            <a:endParaRPr lang="ru-RU" dirty="0"/>
          </a:p>
        </p:txBody>
      </p:sp>
      <p:sp>
        <p:nvSpPr>
          <p:cNvPr id="148" name="object 7"/>
          <p:cNvSpPr txBox="1"/>
          <p:nvPr/>
        </p:nvSpPr>
        <p:spPr>
          <a:xfrm>
            <a:off x="3913889" y="304739"/>
            <a:ext cx="152374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55" dirty="0">
                <a:solidFill>
                  <a:srgbClr val="D1AA67"/>
                </a:solidFill>
                <a:latin typeface="Roboto Condensed"/>
                <a:cs typeface="Roboto Condensed"/>
              </a:rPr>
              <a:t>ОПТИМИЗАЦИЯ ПРОЦЕДУР КАМЕРАЛЬНОГО КОНТРОЛЯ</a:t>
            </a:r>
            <a:endParaRPr sz="4000" b="1" dirty="0">
              <a:latin typeface="Roboto Condensed"/>
              <a:cs typeface="Roboto Condensed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896151" y="1537641"/>
            <a:ext cx="4691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5" dirty="0">
                <a:solidFill>
                  <a:srgbClr val="002060"/>
                </a:solidFill>
                <a:latin typeface="Roboto Condensed"/>
              </a:rPr>
              <a:t>СОКРАЩЕНИЕ</a:t>
            </a:r>
            <a:r>
              <a:rPr lang="ru-RU" sz="2400" b="1" spc="55" dirty="0">
                <a:solidFill>
                  <a:srgbClr val="002060"/>
                </a:solidFill>
                <a:latin typeface="Roboto Condensed"/>
              </a:rPr>
              <a:t> ПРОЦЕДУР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1" name="object 9"/>
          <p:cNvSpPr/>
          <p:nvPr/>
        </p:nvSpPr>
        <p:spPr>
          <a:xfrm>
            <a:off x="10052051" y="1532888"/>
            <a:ext cx="980831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9"/>
          <p:cNvSpPr/>
          <p:nvPr/>
        </p:nvSpPr>
        <p:spPr>
          <a:xfrm>
            <a:off x="182679" y="6423661"/>
            <a:ext cx="963442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9"/>
          <p:cNvSpPr/>
          <p:nvPr/>
        </p:nvSpPr>
        <p:spPr>
          <a:xfrm>
            <a:off x="10045700" y="6416675"/>
            <a:ext cx="980831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4" name="Диаграмма 1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018430"/>
              </p:ext>
            </p:extLst>
          </p:nvPr>
        </p:nvGraphicFramePr>
        <p:xfrm>
          <a:off x="327771" y="2106284"/>
          <a:ext cx="4618879" cy="362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6" name="Прямая со стрелкой 155"/>
          <p:cNvCxnSpPr/>
          <p:nvPr/>
        </p:nvCxnSpPr>
        <p:spPr>
          <a:xfrm>
            <a:off x="2206344" y="3013426"/>
            <a:ext cx="911506" cy="13339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556107" y="320522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437177" y="5673856"/>
            <a:ext cx="2270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spc="55" dirty="0">
                <a:solidFill>
                  <a:srgbClr val="002060"/>
                </a:solidFill>
                <a:latin typeface="Roboto Condensed"/>
              </a:rPr>
              <a:t>Все процедуры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 flipH="1">
            <a:off x="4999889" y="2106284"/>
            <a:ext cx="6351" cy="376762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3" name="Прямоугольник 172"/>
          <p:cNvSpPr/>
          <p:nvPr/>
        </p:nvSpPr>
        <p:spPr>
          <a:xfrm>
            <a:off x="6459817" y="5673856"/>
            <a:ext cx="1790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spc="55" dirty="0">
                <a:solidFill>
                  <a:srgbClr val="002060"/>
                </a:solidFill>
                <a:latin typeface="Roboto Condensed"/>
              </a:rPr>
              <a:t>по КПН/НДС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74" name="Диаграмма 1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371622"/>
              </p:ext>
            </p:extLst>
          </p:nvPr>
        </p:nvGraphicFramePr>
        <p:xfrm>
          <a:off x="5069254" y="2230357"/>
          <a:ext cx="4572000" cy="350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75" name="Прямая со стрелкой 174"/>
          <p:cNvCxnSpPr/>
          <p:nvPr/>
        </p:nvCxnSpPr>
        <p:spPr>
          <a:xfrm>
            <a:off x="6899501" y="3034149"/>
            <a:ext cx="911506" cy="13339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7315707" y="320205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1033325" y="1554321"/>
            <a:ext cx="833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5" dirty="0">
                <a:solidFill>
                  <a:srgbClr val="002060"/>
                </a:solidFill>
                <a:latin typeface="Roboto Condensed"/>
              </a:rPr>
              <a:t>АВТОМАТИЗАЦИЯ</a:t>
            </a:r>
            <a:r>
              <a:rPr lang="ru-RU" sz="2400" b="1" spc="55" dirty="0">
                <a:solidFill>
                  <a:srgbClr val="002060"/>
                </a:solidFill>
                <a:latin typeface="Roboto Condensed"/>
              </a:rPr>
              <a:t> ВЫЯВЛЕНИЯ РАСХОЖДЕНИЙ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3440947" y="2362987"/>
            <a:ext cx="3704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13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11586467" y="4285557"/>
            <a:ext cx="686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автоматизировано 39 из 49 процедур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275306" y="6518329"/>
            <a:ext cx="822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5" dirty="0">
                <a:solidFill>
                  <a:srgbClr val="002060"/>
                </a:solidFill>
                <a:latin typeface="Roboto Condensed"/>
              </a:rPr>
              <a:t>ЭФФЕКТИВНОСТЬ</a:t>
            </a:r>
            <a:r>
              <a:rPr lang="ru-RU" sz="2400" b="1" spc="55" dirty="0">
                <a:solidFill>
                  <a:srgbClr val="002060"/>
                </a:solidFill>
                <a:latin typeface="Roboto Condensed"/>
              </a:rPr>
              <a:t> КАМЕРАЛЬНОГО КОНТРОЛЯ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262976" y="7361088"/>
            <a:ext cx="3704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13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3881262" y="9551055"/>
            <a:ext cx="213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на 9%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10440855" y="6466534"/>
            <a:ext cx="951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5" dirty="0">
                <a:solidFill>
                  <a:srgbClr val="002060"/>
                </a:solidFill>
                <a:latin typeface="Roboto Condensed"/>
              </a:rPr>
              <a:t>МОДИФИКАЦИЯ </a:t>
            </a:r>
            <a:r>
              <a:rPr lang="ru-RU" sz="2800" b="1" spc="55" dirty="0">
                <a:solidFill>
                  <a:srgbClr val="002060"/>
                </a:solidFill>
                <a:latin typeface="Roboto Condensed"/>
              </a:rPr>
              <a:t>ПРОЦЕДУР</a:t>
            </a:r>
            <a:r>
              <a:rPr lang="ru-RU" sz="2400" b="1" spc="55" dirty="0">
                <a:solidFill>
                  <a:srgbClr val="002060"/>
                </a:solidFill>
                <a:latin typeface="Roboto Condensed"/>
              </a:rPr>
              <a:t> КАМЕРАЛЬНОГО КОНТРОЛЯ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3440946" y="7231554"/>
            <a:ext cx="3704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4185305" y="9013230"/>
            <a:ext cx="2215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12899504" y="9732990"/>
            <a:ext cx="478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КПН – 10                 НДС – 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Группа 144"/>
          <p:cNvGrpSpPr/>
          <p:nvPr/>
        </p:nvGrpSpPr>
        <p:grpSpPr>
          <a:xfrm>
            <a:off x="1822450" y="6834"/>
            <a:ext cx="18440400" cy="2312677"/>
            <a:chOff x="1822450" y="6834"/>
            <a:chExt cx="18973800" cy="2312677"/>
          </a:xfrm>
        </p:grpSpPr>
        <p:sp>
          <p:nvSpPr>
            <p:cNvPr id="3" name="object 3"/>
            <p:cNvSpPr/>
            <p:nvPr/>
          </p:nvSpPr>
          <p:spPr>
            <a:xfrm>
              <a:off x="3770722" y="6834"/>
              <a:ext cx="16111127" cy="1387475"/>
            </a:xfrm>
            <a:custGeom>
              <a:avLst/>
              <a:gdLst/>
              <a:ahLst/>
              <a:cxnLst/>
              <a:rect l="l" t="t" r="r" b="b"/>
              <a:pathLst>
                <a:path w="13775690" h="2686685">
                  <a:moveTo>
                    <a:pt x="13775674" y="0"/>
                  </a:moveTo>
                  <a:lnTo>
                    <a:pt x="0" y="0"/>
                  </a:lnTo>
                  <a:lnTo>
                    <a:pt x="0" y="2370435"/>
                  </a:lnTo>
                  <a:lnTo>
                    <a:pt x="4158" y="2421552"/>
                  </a:lnTo>
                  <a:lnTo>
                    <a:pt x="16190" y="2470108"/>
                  </a:lnTo>
                  <a:lnTo>
                    <a:pt x="35432" y="2515438"/>
                  </a:lnTo>
                  <a:lnTo>
                    <a:pt x="61221" y="2556879"/>
                  </a:lnTo>
                  <a:lnTo>
                    <a:pt x="92891" y="2593766"/>
                  </a:lnTo>
                  <a:lnTo>
                    <a:pt x="129779" y="2625435"/>
                  </a:lnTo>
                  <a:lnTo>
                    <a:pt x="171221" y="2651223"/>
                  </a:lnTo>
                  <a:lnTo>
                    <a:pt x="216553" y="2670465"/>
                  </a:lnTo>
                  <a:lnTo>
                    <a:pt x="265111" y="2682497"/>
                  </a:lnTo>
                  <a:lnTo>
                    <a:pt x="316231" y="2686656"/>
                  </a:lnTo>
                  <a:lnTo>
                    <a:pt x="13459454" y="2686656"/>
                  </a:lnTo>
                  <a:lnTo>
                    <a:pt x="13510568" y="2682497"/>
                  </a:lnTo>
                  <a:lnTo>
                    <a:pt x="13559122" y="2670464"/>
                  </a:lnTo>
                  <a:lnTo>
                    <a:pt x="13604452" y="2651221"/>
                  </a:lnTo>
                  <a:lnTo>
                    <a:pt x="13645893" y="2625432"/>
                  </a:lnTo>
                  <a:lnTo>
                    <a:pt x="13682781" y="2593762"/>
                  </a:lnTo>
                  <a:lnTo>
                    <a:pt x="13714451" y="2556874"/>
                  </a:lnTo>
                  <a:lnTo>
                    <a:pt x="13740240" y="2515433"/>
                  </a:lnTo>
                  <a:lnTo>
                    <a:pt x="13759483" y="2470104"/>
                  </a:lnTo>
                  <a:lnTo>
                    <a:pt x="13771516" y="2421549"/>
                  </a:lnTo>
                  <a:lnTo>
                    <a:pt x="13775674" y="2370435"/>
                  </a:lnTo>
                  <a:lnTo>
                    <a:pt x="13775674" y="0"/>
                  </a:lnTo>
                  <a:close/>
                </a:path>
              </a:pathLst>
            </a:custGeom>
            <a:solidFill>
              <a:srgbClr val="2C2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0723" y="6834"/>
              <a:ext cx="478836" cy="1387475"/>
            </a:xfrm>
            <a:custGeom>
              <a:avLst/>
              <a:gdLst/>
              <a:ahLst/>
              <a:cxnLst/>
              <a:rect l="l" t="t" r="r" b="b"/>
              <a:pathLst>
                <a:path w="316229" h="2686685">
                  <a:moveTo>
                    <a:pt x="316231" y="2686656"/>
                  </a:moveTo>
                  <a:lnTo>
                    <a:pt x="265111" y="2682497"/>
                  </a:lnTo>
                  <a:lnTo>
                    <a:pt x="216553" y="2670465"/>
                  </a:lnTo>
                  <a:lnTo>
                    <a:pt x="171221" y="2651223"/>
                  </a:lnTo>
                  <a:lnTo>
                    <a:pt x="129779" y="2625435"/>
                  </a:lnTo>
                  <a:lnTo>
                    <a:pt x="92891" y="2593766"/>
                  </a:lnTo>
                  <a:lnTo>
                    <a:pt x="61221" y="2556879"/>
                  </a:lnTo>
                  <a:lnTo>
                    <a:pt x="35432" y="2515438"/>
                  </a:lnTo>
                  <a:lnTo>
                    <a:pt x="16190" y="2470108"/>
                  </a:lnTo>
                  <a:lnTo>
                    <a:pt x="4158" y="2421552"/>
                  </a:lnTo>
                  <a:lnTo>
                    <a:pt x="0" y="2370435"/>
                  </a:lnTo>
                  <a:lnTo>
                    <a:pt x="0" y="0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6953" y="6834"/>
              <a:ext cx="15794895" cy="1387475"/>
            </a:xfrm>
            <a:custGeom>
              <a:avLst/>
              <a:gdLst/>
              <a:ahLst/>
              <a:cxnLst/>
              <a:rect l="l" t="t" r="r" b="b"/>
              <a:pathLst>
                <a:path w="13459460" h="2686685">
                  <a:moveTo>
                    <a:pt x="13459443" y="0"/>
                  </a:moveTo>
                  <a:lnTo>
                    <a:pt x="13459443" y="2370435"/>
                  </a:lnTo>
                  <a:lnTo>
                    <a:pt x="13458390" y="2396271"/>
                  </a:lnTo>
                  <a:lnTo>
                    <a:pt x="13450211" y="2446188"/>
                  </a:lnTo>
                  <a:lnTo>
                    <a:pt x="13434490" y="2493213"/>
                  </a:lnTo>
                  <a:lnTo>
                    <a:pt x="13411891" y="2536681"/>
                  </a:lnTo>
                  <a:lnTo>
                    <a:pt x="13383078" y="2575929"/>
                  </a:lnTo>
                  <a:lnTo>
                    <a:pt x="13348716" y="2610291"/>
                  </a:lnTo>
                  <a:lnTo>
                    <a:pt x="13309469" y="2639103"/>
                  </a:lnTo>
                  <a:lnTo>
                    <a:pt x="13266001" y="2661702"/>
                  </a:lnTo>
                  <a:lnTo>
                    <a:pt x="13218976" y="2677423"/>
                  </a:lnTo>
                  <a:lnTo>
                    <a:pt x="13169058" y="2685602"/>
                  </a:lnTo>
                  <a:lnTo>
                    <a:pt x="13143222" y="2686656"/>
                  </a:lnTo>
                  <a:lnTo>
                    <a:pt x="0" y="2686656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450" y="6835"/>
              <a:ext cx="18973800" cy="2312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89030" y="1539874"/>
            <a:ext cx="963442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6000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9029" y="6834"/>
            <a:ext cx="3309821" cy="1380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Прямоугольник 146"/>
          <p:cNvSpPr/>
          <p:nvPr/>
        </p:nvSpPr>
        <p:spPr>
          <a:xfrm>
            <a:off x="19492448" y="304739"/>
            <a:ext cx="5136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kern="0" spc="65" dirty="0">
                <a:solidFill>
                  <a:srgbClr val="D1AA67"/>
                </a:solidFill>
                <a:latin typeface="Roboto Condensed"/>
                <a:ea typeface="+mj-ea"/>
              </a:rPr>
              <a:t>2</a:t>
            </a:r>
            <a:endParaRPr lang="ru-RU" dirty="0"/>
          </a:p>
        </p:txBody>
      </p:sp>
      <p:sp>
        <p:nvSpPr>
          <p:cNvPr id="148" name="object 7"/>
          <p:cNvSpPr txBox="1"/>
          <p:nvPr/>
        </p:nvSpPr>
        <p:spPr>
          <a:xfrm>
            <a:off x="3913889" y="304739"/>
            <a:ext cx="152374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55" dirty="0">
                <a:solidFill>
                  <a:srgbClr val="D1AA67"/>
                </a:solidFill>
                <a:latin typeface="Roboto Condensed"/>
                <a:cs typeface="Roboto Condensed"/>
              </a:rPr>
              <a:t>РЕЗУЛЬТАТЫ КАМЕРАЛЬНОГО КОНТРОЛЯ</a:t>
            </a:r>
          </a:p>
        </p:txBody>
      </p:sp>
      <p:sp>
        <p:nvSpPr>
          <p:cNvPr id="151" name="object 9"/>
          <p:cNvSpPr/>
          <p:nvPr/>
        </p:nvSpPr>
        <p:spPr>
          <a:xfrm>
            <a:off x="10052051" y="1532888"/>
            <a:ext cx="980831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9"/>
          <p:cNvSpPr/>
          <p:nvPr/>
        </p:nvSpPr>
        <p:spPr>
          <a:xfrm>
            <a:off x="182679" y="6423661"/>
            <a:ext cx="963442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9"/>
          <p:cNvSpPr/>
          <p:nvPr/>
        </p:nvSpPr>
        <p:spPr>
          <a:xfrm>
            <a:off x="10045700" y="6416675"/>
            <a:ext cx="9808310" cy="46482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683962"/>
              </p:ext>
            </p:extLst>
          </p:nvPr>
        </p:nvGraphicFramePr>
        <p:xfrm>
          <a:off x="527050" y="1546708"/>
          <a:ext cx="8581551" cy="42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2077468" y="5575526"/>
            <a:ext cx="178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spc="55" dirty="0">
                <a:solidFill>
                  <a:srgbClr val="002060"/>
                </a:solidFill>
                <a:latin typeface="Roboto Condensed"/>
              </a:rPr>
              <a:t>Начисление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18580" y="5470889"/>
            <a:ext cx="377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spc="55" dirty="0">
                <a:solidFill>
                  <a:srgbClr val="002060"/>
                </a:solidFill>
                <a:latin typeface="Roboto Condensed"/>
              </a:rPr>
              <a:t>Поступление</a:t>
            </a:r>
          </a:p>
          <a:p>
            <a:pPr algn="ctr"/>
            <a:r>
              <a:rPr lang="ru-RU" sz="2000" b="1" spc="55" dirty="0">
                <a:solidFill>
                  <a:srgbClr val="002060"/>
                </a:solidFill>
                <a:latin typeface="Roboto Condensed"/>
              </a:rPr>
              <a:t>платежными поручениями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861739" y="2454275"/>
            <a:ext cx="15727" cy="301661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8049361" y="3046793"/>
            <a:ext cx="5043" cy="242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30496" y="3387266"/>
            <a:ext cx="1036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5" dirty="0">
                <a:solidFill>
                  <a:srgbClr val="00B050"/>
                </a:solidFill>
                <a:latin typeface="Roboto Condensed"/>
              </a:rPr>
              <a:t>темп </a:t>
            </a:r>
          </a:p>
          <a:p>
            <a:pPr algn="ctr"/>
            <a:r>
              <a:rPr lang="ru-RU" sz="2400" b="1" spc="55" dirty="0">
                <a:solidFill>
                  <a:srgbClr val="00B050"/>
                </a:solidFill>
                <a:latin typeface="Roboto Condensed"/>
              </a:rPr>
              <a:t>159%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84099" y="3479701"/>
            <a:ext cx="1036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5" dirty="0">
                <a:solidFill>
                  <a:srgbClr val="00B050"/>
                </a:solidFill>
                <a:latin typeface="Roboto Condensed"/>
              </a:rPr>
              <a:t>темп </a:t>
            </a:r>
          </a:p>
          <a:p>
            <a:pPr algn="ctr"/>
            <a:r>
              <a:rPr lang="ru-RU" sz="2400" b="1" spc="55" dirty="0">
                <a:solidFill>
                  <a:srgbClr val="00B050"/>
                </a:solidFill>
                <a:latin typeface="Roboto Condensed"/>
              </a:rPr>
              <a:t>183%</a:t>
            </a:r>
            <a:endParaRPr lang="ru-RU" sz="2400" dirty="0">
              <a:solidFill>
                <a:srgbClr val="00B050"/>
              </a:solidFill>
            </a:endParaRPr>
          </a:p>
        </p:txBody>
      </p: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475254"/>
              </p:ext>
            </p:extLst>
          </p:nvPr>
        </p:nvGraphicFramePr>
        <p:xfrm>
          <a:off x="11886446" y="1629895"/>
          <a:ext cx="6776204" cy="434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703941" y="2231890"/>
            <a:ext cx="2829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4,7 трлн. тенге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942996" y="2170334"/>
            <a:ext cx="2829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4,7 трлн. тенге</a:t>
            </a: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75413"/>
              </p:ext>
            </p:extLst>
          </p:nvPr>
        </p:nvGraphicFramePr>
        <p:xfrm>
          <a:off x="-45922" y="6430496"/>
          <a:ext cx="6059372" cy="502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898650" y="6645275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Подтвержденная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7362" y="10420587"/>
            <a:ext cx="3531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подтвержденная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сумма 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5400000">
            <a:off x="1268294" y="10018831"/>
            <a:ext cx="498712" cy="30480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5400000">
            <a:off x="2937084" y="7037981"/>
            <a:ext cx="370325" cy="313758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63" name="Диаграм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355896"/>
              </p:ext>
            </p:extLst>
          </p:nvPr>
        </p:nvGraphicFramePr>
        <p:xfrm>
          <a:off x="4817825" y="74379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3122246" y="7380023"/>
            <a:ext cx="3965227" cy="1694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983764" y="10037981"/>
            <a:ext cx="4248886" cy="431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7886897" y="9884212"/>
            <a:ext cx="1571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Начислено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958541" y="7607491"/>
            <a:ext cx="1471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п/п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5633383" y="7957298"/>
            <a:ext cx="336458" cy="3031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70" idx="0"/>
          </p:cNvCxnSpPr>
          <p:nvPr/>
        </p:nvCxnSpPr>
        <p:spPr>
          <a:xfrm rot="16200000" flipV="1">
            <a:off x="8254614" y="9466393"/>
            <a:ext cx="386456" cy="449182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86" name="Диаграмма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28638"/>
              </p:ext>
            </p:extLst>
          </p:nvPr>
        </p:nvGraphicFramePr>
        <p:xfrm>
          <a:off x="12297211" y="6735206"/>
          <a:ext cx="5317989" cy="400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10050516" y="8108897"/>
            <a:ext cx="32964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исполнено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тыс.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884,6 млрд. тенге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6909555" y="8108896"/>
            <a:ext cx="31248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исполнено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решению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тыс.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75,6 млрд. тенге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247588" y="7632800"/>
            <a:ext cx="1492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18,2%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6269050" y="8508991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5,4%</a:t>
            </a:r>
          </a:p>
        </p:txBody>
      </p:sp>
    </p:spTree>
    <p:extLst>
      <p:ext uri="{BB962C8B-B14F-4D97-AF65-F5344CB8AC3E}">
        <p14:creationId xmlns:p14="http://schemas.microsoft.com/office/powerpoint/2010/main" val="421488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Группа 144"/>
          <p:cNvGrpSpPr/>
          <p:nvPr/>
        </p:nvGrpSpPr>
        <p:grpSpPr>
          <a:xfrm>
            <a:off x="1822450" y="6834"/>
            <a:ext cx="18440400" cy="2312677"/>
            <a:chOff x="1822450" y="6834"/>
            <a:chExt cx="18973800" cy="2312677"/>
          </a:xfrm>
        </p:grpSpPr>
        <p:sp>
          <p:nvSpPr>
            <p:cNvPr id="3" name="object 3"/>
            <p:cNvSpPr/>
            <p:nvPr/>
          </p:nvSpPr>
          <p:spPr>
            <a:xfrm>
              <a:off x="3770722" y="6834"/>
              <a:ext cx="16111127" cy="1387475"/>
            </a:xfrm>
            <a:custGeom>
              <a:avLst/>
              <a:gdLst/>
              <a:ahLst/>
              <a:cxnLst/>
              <a:rect l="l" t="t" r="r" b="b"/>
              <a:pathLst>
                <a:path w="13775690" h="2686685">
                  <a:moveTo>
                    <a:pt x="13775674" y="0"/>
                  </a:moveTo>
                  <a:lnTo>
                    <a:pt x="0" y="0"/>
                  </a:lnTo>
                  <a:lnTo>
                    <a:pt x="0" y="2370435"/>
                  </a:lnTo>
                  <a:lnTo>
                    <a:pt x="4158" y="2421552"/>
                  </a:lnTo>
                  <a:lnTo>
                    <a:pt x="16190" y="2470108"/>
                  </a:lnTo>
                  <a:lnTo>
                    <a:pt x="35432" y="2515438"/>
                  </a:lnTo>
                  <a:lnTo>
                    <a:pt x="61221" y="2556879"/>
                  </a:lnTo>
                  <a:lnTo>
                    <a:pt x="92891" y="2593766"/>
                  </a:lnTo>
                  <a:lnTo>
                    <a:pt x="129779" y="2625435"/>
                  </a:lnTo>
                  <a:lnTo>
                    <a:pt x="171221" y="2651223"/>
                  </a:lnTo>
                  <a:lnTo>
                    <a:pt x="216553" y="2670465"/>
                  </a:lnTo>
                  <a:lnTo>
                    <a:pt x="265111" y="2682497"/>
                  </a:lnTo>
                  <a:lnTo>
                    <a:pt x="316231" y="2686656"/>
                  </a:lnTo>
                  <a:lnTo>
                    <a:pt x="13459454" y="2686656"/>
                  </a:lnTo>
                  <a:lnTo>
                    <a:pt x="13510568" y="2682497"/>
                  </a:lnTo>
                  <a:lnTo>
                    <a:pt x="13559122" y="2670464"/>
                  </a:lnTo>
                  <a:lnTo>
                    <a:pt x="13604452" y="2651221"/>
                  </a:lnTo>
                  <a:lnTo>
                    <a:pt x="13645893" y="2625432"/>
                  </a:lnTo>
                  <a:lnTo>
                    <a:pt x="13682781" y="2593762"/>
                  </a:lnTo>
                  <a:lnTo>
                    <a:pt x="13714451" y="2556874"/>
                  </a:lnTo>
                  <a:lnTo>
                    <a:pt x="13740240" y="2515433"/>
                  </a:lnTo>
                  <a:lnTo>
                    <a:pt x="13759483" y="2470104"/>
                  </a:lnTo>
                  <a:lnTo>
                    <a:pt x="13771516" y="2421549"/>
                  </a:lnTo>
                  <a:lnTo>
                    <a:pt x="13775674" y="2370435"/>
                  </a:lnTo>
                  <a:lnTo>
                    <a:pt x="13775674" y="0"/>
                  </a:lnTo>
                  <a:close/>
                </a:path>
              </a:pathLst>
            </a:custGeom>
            <a:solidFill>
              <a:srgbClr val="2C2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0723" y="6834"/>
              <a:ext cx="478836" cy="1387475"/>
            </a:xfrm>
            <a:custGeom>
              <a:avLst/>
              <a:gdLst/>
              <a:ahLst/>
              <a:cxnLst/>
              <a:rect l="l" t="t" r="r" b="b"/>
              <a:pathLst>
                <a:path w="316229" h="2686685">
                  <a:moveTo>
                    <a:pt x="316231" y="2686656"/>
                  </a:moveTo>
                  <a:lnTo>
                    <a:pt x="265111" y="2682497"/>
                  </a:lnTo>
                  <a:lnTo>
                    <a:pt x="216553" y="2670465"/>
                  </a:lnTo>
                  <a:lnTo>
                    <a:pt x="171221" y="2651223"/>
                  </a:lnTo>
                  <a:lnTo>
                    <a:pt x="129779" y="2625435"/>
                  </a:lnTo>
                  <a:lnTo>
                    <a:pt x="92891" y="2593766"/>
                  </a:lnTo>
                  <a:lnTo>
                    <a:pt x="61221" y="2556879"/>
                  </a:lnTo>
                  <a:lnTo>
                    <a:pt x="35432" y="2515438"/>
                  </a:lnTo>
                  <a:lnTo>
                    <a:pt x="16190" y="2470108"/>
                  </a:lnTo>
                  <a:lnTo>
                    <a:pt x="4158" y="2421552"/>
                  </a:lnTo>
                  <a:lnTo>
                    <a:pt x="0" y="2370435"/>
                  </a:lnTo>
                  <a:lnTo>
                    <a:pt x="0" y="0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6953" y="6834"/>
              <a:ext cx="15794895" cy="1387475"/>
            </a:xfrm>
            <a:custGeom>
              <a:avLst/>
              <a:gdLst/>
              <a:ahLst/>
              <a:cxnLst/>
              <a:rect l="l" t="t" r="r" b="b"/>
              <a:pathLst>
                <a:path w="13459460" h="2686685">
                  <a:moveTo>
                    <a:pt x="13459443" y="0"/>
                  </a:moveTo>
                  <a:lnTo>
                    <a:pt x="13459443" y="2370435"/>
                  </a:lnTo>
                  <a:lnTo>
                    <a:pt x="13458390" y="2396271"/>
                  </a:lnTo>
                  <a:lnTo>
                    <a:pt x="13450211" y="2446188"/>
                  </a:lnTo>
                  <a:lnTo>
                    <a:pt x="13434490" y="2493213"/>
                  </a:lnTo>
                  <a:lnTo>
                    <a:pt x="13411891" y="2536681"/>
                  </a:lnTo>
                  <a:lnTo>
                    <a:pt x="13383078" y="2575929"/>
                  </a:lnTo>
                  <a:lnTo>
                    <a:pt x="13348716" y="2610291"/>
                  </a:lnTo>
                  <a:lnTo>
                    <a:pt x="13309469" y="2639103"/>
                  </a:lnTo>
                  <a:lnTo>
                    <a:pt x="13266001" y="2661702"/>
                  </a:lnTo>
                  <a:lnTo>
                    <a:pt x="13218976" y="2677423"/>
                  </a:lnTo>
                  <a:lnTo>
                    <a:pt x="13169058" y="2685602"/>
                  </a:lnTo>
                  <a:lnTo>
                    <a:pt x="13143222" y="2686656"/>
                  </a:lnTo>
                  <a:lnTo>
                    <a:pt x="0" y="2686656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450" y="6835"/>
              <a:ext cx="18973800" cy="2312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89029" y="1539874"/>
            <a:ext cx="19692822" cy="95250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6000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9029" y="6834"/>
            <a:ext cx="3309821" cy="1380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Прямоугольник 146"/>
          <p:cNvSpPr/>
          <p:nvPr/>
        </p:nvSpPr>
        <p:spPr>
          <a:xfrm>
            <a:off x="19492448" y="304739"/>
            <a:ext cx="5136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kern="0" spc="65" dirty="0">
                <a:solidFill>
                  <a:srgbClr val="D1AA67"/>
                </a:solidFill>
                <a:latin typeface="Roboto Condensed"/>
                <a:ea typeface="+mj-ea"/>
              </a:rPr>
              <a:t>3</a:t>
            </a:r>
            <a:endParaRPr lang="ru-RU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682E2B30-FF42-48A3-B7D2-EB1750358CB3}"/>
              </a:ext>
            </a:extLst>
          </p:cNvPr>
          <p:cNvSpPr txBox="1"/>
          <p:nvPr/>
        </p:nvSpPr>
        <p:spPr>
          <a:xfrm>
            <a:off x="3913889" y="304739"/>
            <a:ext cx="152374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55" dirty="0">
                <a:solidFill>
                  <a:srgbClr val="D1AA67"/>
                </a:solidFill>
                <a:latin typeface="Roboto Condensed"/>
                <a:cs typeface="Roboto Condensed"/>
              </a:rPr>
              <a:t>ИЗМЕНЕНИЯ В НАЛОГОВЫЙ КОДЕКС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1EE57-2E91-49B7-90CD-73028914BDB8}"/>
              </a:ext>
            </a:extLst>
          </p:cNvPr>
          <p:cNvSpPr txBox="1"/>
          <p:nvPr/>
        </p:nvSpPr>
        <p:spPr>
          <a:xfrm>
            <a:off x="136000" y="1533040"/>
            <a:ext cx="16393050" cy="870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0" algn="just" defTabSz="914377"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       </a:t>
            </a:r>
            <a:r>
              <a:rPr lang="ru-RU" sz="3000" b="1" u="sng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ЦЕЛЬ КАМЕРАЛЬНОГО КОНТРОЛЯ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–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предоставление права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САМОСТОЯТЕЛЬНОГО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устранения нарушений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.</a:t>
            </a:r>
          </a:p>
          <a:p>
            <a:pPr marL="3175" algn="just" defTabSz="914377">
              <a:lnSpc>
                <a:spcPct val="150000"/>
              </a:lnSpc>
              <a:tabLst>
                <a:tab pos="542925" algn="l"/>
                <a:tab pos="806450" algn="l"/>
              </a:tabLst>
              <a:defRPr/>
            </a:pPr>
            <a:endParaRPr lang="ru-RU" sz="15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3175" algn="just" defTabSz="914377">
              <a:lnSpc>
                <a:spcPct val="150000"/>
              </a:lnSpc>
              <a:tabLst>
                <a:tab pos="542925" algn="l"/>
                <a:tab pos="806450" algn="l"/>
              </a:tabLst>
              <a:defRPr/>
            </a:pP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	С 2023 года по налогоплательщикам, предоставившим пояснение с приложением подтверждающих документов, расходные операции по банковским счетам </a:t>
            </a:r>
            <a:b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</a:b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 ПРИОСТАНАВЛИВАЮТСЯ.</a:t>
            </a:r>
            <a:endParaRPr lang="ru-RU" sz="3000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  <a:p>
            <a:pPr marL="3175" algn="just" defTabSz="914377">
              <a:lnSpc>
                <a:spcPct val="150000"/>
              </a:lnSpc>
              <a:tabLst>
                <a:tab pos="542925" algn="l"/>
                <a:tab pos="806450" algn="l"/>
              </a:tabLst>
              <a:defRPr/>
            </a:pPr>
            <a:endParaRPr lang="ru-RU" sz="15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3175" algn="just" defTabSz="914377">
              <a:lnSpc>
                <a:spcPct val="150000"/>
              </a:lnSpc>
              <a:tabLst>
                <a:tab pos="542925" algn="l"/>
                <a:tab pos="806450" algn="l"/>
              </a:tabLst>
              <a:defRPr/>
            </a:pP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	Данные изменения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УЛУЧШАЮТ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положение налогоплательщиков, так как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 ПРИОСТАНАВЛИВАЮТ 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осуществление финансово-хозяйственных операции и позволяют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СНИЗИТЬ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вовлеченность граждан в орбиту судебных разбирательств, также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СНИМЕТ ВОПРОС ПРЕДРЕШЕНИЯ СУДАМИ РЕЗУЛЬТАТОВ БУДУЩИХ ПРОВЕРОК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.</a:t>
            </a:r>
          </a:p>
          <a:p>
            <a:pPr algn="just" defTabSz="358775">
              <a:lnSpc>
                <a:spcPct val="150000"/>
              </a:lnSpc>
              <a:defRPr/>
            </a:pPr>
            <a:endParaRPr lang="ru-RU" sz="15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  <a:p>
            <a:pPr algn="just" defTabSz="358775">
              <a:lnSpc>
                <a:spcPct val="150000"/>
              </a:lnSpc>
              <a:defRPr/>
            </a:pP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	Вдобавок изменения позволили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СНИЗИТЬ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 количество обжалований решений на </a:t>
            </a:r>
            <a:r>
              <a:rPr lang="ru-RU" sz="3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1,5</a:t>
            </a:r>
            <a:r>
              <a:rPr lang="ru-RU" sz="3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 раза </a:t>
            </a:r>
            <a:r>
              <a:rPr lang="ru-RU" sz="2400" i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(за 7 мес. 2023 г. обжаловано 274 решений, за 7 мес. 2022г. обжаловано 402 решений). </a:t>
            </a:r>
            <a:endParaRPr lang="ru-RU" sz="3000" i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DADEDF-6D73-4AEB-8D9E-10990CA5DD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567" y="1966073"/>
            <a:ext cx="2018019" cy="2022236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873E2D-D04F-4D0C-8021-A162E9160D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010" y="4913511"/>
            <a:ext cx="2308880" cy="1897013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CFED27-08C9-467A-910F-1E90C6AAF3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939" y="8016875"/>
            <a:ext cx="1936499" cy="2144888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B w="12700" h="19050"/>
          </a:sp3d>
        </p:spPr>
      </p:pic>
    </p:spTree>
    <p:extLst>
      <p:ext uri="{BB962C8B-B14F-4D97-AF65-F5344CB8AC3E}">
        <p14:creationId xmlns:p14="http://schemas.microsoft.com/office/powerpoint/2010/main" val="35147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Группа 144"/>
          <p:cNvGrpSpPr/>
          <p:nvPr/>
        </p:nvGrpSpPr>
        <p:grpSpPr>
          <a:xfrm>
            <a:off x="1822450" y="6834"/>
            <a:ext cx="18440400" cy="2312677"/>
            <a:chOff x="1822450" y="6834"/>
            <a:chExt cx="18973800" cy="2312677"/>
          </a:xfrm>
        </p:grpSpPr>
        <p:sp>
          <p:nvSpPr>
            <p:cNvPr id="3" name="object 3"/>
            <p:cNvSpPr/>
            <p:nvPr/>
          </p:nvSpPr>
          <p:spPr>
            <a:xfrm>
              <a:off x="3770722" y="6834"/>
              <a:ext cx="16111127" cy="1387475"/>
            </a:xfrm>
            <a:custGeom>
              <a:avLst/>
              <a:gdLst/>
              <a:ahLst/>
              <a:cxnLst/>
              <a:rect l="l" t="t" r="r" b="b"/>
              <a:pathLst>
                <a:path w="13775690" h="2686685">
                  <a:moveTo>
                    <a:pt x="13775674" y="0"/>
                  </a:moveTo>
                  <a:lnTo>
                    <a:pt x="0" y="0"/>
                  </a:lnTo>
                  <a:lnTo>
                    <a:pt x="0" y="2370435"/>
                  </a:lnTo>
                  <a:lnTo>
                    <a:pt x="4158" y="2421552"/>
                  </a:lnTo>
                  <a:lnTo>
                    <a:pt x="16190" y="2470108"/>
                  </a:lnTo>
                  <a:lnTo>
                    <a:pt x="35432" y="2515438"/>
                  </a:lnTo>
                  <a:lnTo>
                    <a:pt x="61221" y="2556879"/>
                  </a:lnTo>
                  <a:lnTo>
                    <a:pt x="92891" y="2593766"/>
                  </a:lnTo>
                  <a:lnTo>
                    <a:pt x="129779" y="2625435"/>
                  </a:lnTo>
                  <a:lnTo>
                    <a:pt x="171221" y="2651223"/>
                  </a:lnTo>
                  <a:lnTo>
                    <a:pt x="216553" y="2670465"/>
                  </a:lnTo>
                  <a:lnTo>
                    <a:pt x="265111" y="2682497"/>
                  </a:lnTo>
                  <a:lnTo>
                    <a:pt x="316231" y="2686656"/>
                  </a:lnTo>
                  <a:lnTo>
                    <a:pt x="13459454" y="2686656"/>
                  </a:lnTo>
                  <a:lnTo>
                    <a:pt x="13510568" y="2682497"/>
                  </a:lnTo>
                  <a:lnTo>
                    <a:pt x="13559122" y="2670464"/>
                  </a:lnTo>
                  <a:lnTo>
                    <a:pt x="13604452" y="2651221"/>
                  </a:lnTo>
                  <a:lnTo>
                    <a:pt x="13645893" y="2625432"/>
                  </a:lnTo>
                  <a:lnTo>
                    <a:pt x="13682781" y="2593762"/>
                  </a:lnTo>
                  <a:lnTo>
                    <a:pt x="13714451" y="2556874"/>
                  </a:lnTo>
                  <a:lnTo>
                    <a:pt x="13740240" y="2515433"/>
                  </a:lnTo>
                  <a:lnTo>
                    <a:pt x="13759483" y="2470104"/>
                  </a:lnTo>
                  <a:lnTo>
                    <a:pt x="13771516" y="2421549"/>
                  </a:lnTo>
                  <a:lnTo>
                    <a:pt x="13775674" y="2370435"/>
                  </a:lnTo>
                  <a:lnTo>
                    <a:pt x="13775674" y="0"/>
                  </a:lnTo>
                  <a:close/>
                </a:path>
              </a:pathLst>
            </a:custGeom>
            <a:solidFill>
              <a:srgbClr val="2C2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0723" y="6834"/>
              <a:ext cx="478836" cy="1387475"/>
            </a:xfrm>
            <a:custGeom>
              <a:avLst/>
              <a:gdLst/>
              <a:ahLst/>
              <a:cxnLst/>
              <a:rect l="l" t="t" r="r" b="b"/>
              <a:pathLst>
                <a:path w="316229" h="2686685">
                  <a:moveTo>
                    <a:pt x="316231" y="2686656"/>
                  </a:moveTo>
                  <a:lnTo>
                    <a:pt x="265111" y="2682497"/>
                  </a:lnTo>
                  <a:lnTo>
                    <a:pt x="216553" y="2670465"/>
                  </a:lnTo>
                  <a:lnTo>
                    <a:pt x="171221" y="2651223"/>
                  </a:lnTo>
                  <a:lnTo>
                    <a:pt x="129779" y="2625435"/>
                  </a:lnTo>
                  <a:lnTo>
                    <a:pt x="92891" y="2593766"/>
                  </a:lnTo>
                  <a:lnTo>
                    <a:pt x="61221" y="2556879"/>
                  </a:lnTo>
                  <a:lnTo>
                    <a:pt x="35432" y="2515438"/>
                  </a:lnTo>
                  <a:lnTo>
                    <a:pt x="16190" y="2470108"/>
                  </a:lnTo>
                  <a:lnTo>
                    <a:pt x="4158" y="2421552"/>
                  </a:lnTo>
                  <a:lnTo>
                    <a:pt x="0" y="2370435"/>
                  </a:lnTo>
                  <a:lnTo>
                    <a:pt x="0" y="0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6953" y="6834"/>
              <a:ext cx="15794895" cy="1387475"/>
            </a:xfrm>
            <a:custGeom>
              <a:avLst/>
              <a:gdLst/>
              <a:ahLst/>
              <a:cxnLst/>
              <a:rect l="l" t="t" r="r" b="b"/>
              <a:pathLst>
                <a:path w="13459460" h="2686685">
                  <a:moveTo>
                    <a:pt x="13459443" y="0"/>
                  </a:moveTo>
                  <a:lnTo>
                    <a:pt x="13459443" y="2370435"/>
                  </a:lnTo>
                  <a:lnTo>
                    <a:pt x="13458390" y="2396271"/>
                  </a:lnTo>
                  <a:lnTo>
                    <a:pt x="13450211" y="2446188"/>
                  </a:lnTo>
                  <a:lnTo>
                    <a:pt x="13434490" y="2493213"/>
                  </a:lnTo>
                  <a:lnTo>
                    <a:pt x="13411891" y="2536681"/>
                  </a:lnTo>
                  <a:lnTo>
                    <a:pt x="13383078" y="2575929"/>
                  </a:lnTo>
                  <a:lnTo>
                    <a:pt x="13348716" y="2610291"/>
                  </a:lnTo>
                  <a:lnTo>
                    <a:pt x="13309469" y="2639103"/>
                  </a:lnTo>
                  <a:lnTo>
                    <a:pt x="13266001" y="2661702"/>
                  </a:lnTo>
                  <a:lnTo>
                    <a:pt x="13218976" y="2677423"/>
                  </a:lnTo>
                  <a:lnTo>
                    <a:pt x="13169058" y="2685602"/>
                  </a:lnTo>
                  <a:lnTo>
                    <a:pt x="13143222" y="2686656"/>
                  </a:lnTo>
                  <a:lnTo>
                    <a:pt x="0" y="2686656"/>
                  </a:lnTo>
                </a:path>
              </a:pathLst>
            </a:custGeom>
            <a:ln w="29684">
              <a:solidFill>
                <a:srgbClr val="D6B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450" y="6835"/>
              <a:ext cx="18973800" cy="2312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89029" y="1539874"/>
            <a:ext cx="16721021" cy="9525001"/>
          </a:xfrm>
          <a:prstGeom prst="rect">
            <a:avLst/>
          </a:prstGeom>
          <a:blipFill>
            <a:blip r:embed="rId4" cstate="print"/>
            <a:srcRect/>
            <a:stretch>
              <a:fillRect l="-5395" t="-21880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6000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9029" y="6834"/>
            <a:ext cx="3309821" cy="1380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Прямоугольник 146"/>
          <p:cNvSpPr/>
          <p:nvPr/>
        </p:nvSpPr>
        <p:spPr>
          <a:xfrm>
            <a:off x="19492448" y="304739"/>
            <a:ext cx="5136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kern="0" spc="65" dirty="0">
                <a:solidFill>
                  <a:srgbClr val="D1AA67"/>
                </a:solidFill>
                <a:latin typeface="Roboto Condensed"/>
                <a:ea typeface="+mj-ea"/>
              </a:rPr>
              <a:t>4</a:t>
            </a:r>
            <a:endParaRPr lang="ru-RU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682E2B30-FF42-48A3-B7D2-EB1750358CB3}"/>
              </a:ext>
            </a:extLst>
          </p:cNvPr>
          <p:cNvSpPr txBox="1"/>
          <p:nvPr/>
        </p:nvSpPr>
        <p:spPr>
          <a:xfrm>
            <a:off x="3913889" y="304739"/>
            <a:ext cx="152374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55" dirty="0">
                <a:solidFill>
                  <a:srgbClr val="D1AA67"/>
                </a:solidFill>
                <a:latin typeface="Roboto Condensed"/>
                <a:cs typeface="Roboto Condensed"/>
              </a:rPr>
              <a:t>ПРЕДЛОЖЕНИЯ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1EE57-2E91-49B7-90CD-73028914BDB8}"/>
              </a:ext>
            </a:extLst>
          </p:cNvPr>
          <p:cNvSpPr txBox="1"/>
          <p:nvPr/>
        </p:nvSpPr>
        <p:spPr>
          <a:xfrm>
            <a:off x="158064" y="1947669"/>
            <a:ext cx="16393050" cy="816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0" algn="just" defTabSz="914377">
              <a:lnSpc>
                <a:spcPct val="150000"/>
              </a:lnSpc>
              <a:defRPr/>
            </a:pPr>
            <a:r>
              <a:rPr lang="ru-RU" sz="36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ПЕРВОЕ – ФОРМАТНО-ЛОГИЧЕСКИ КОНТРОЛЬ</a:t>
            </a:r>
            <a:r>
              <a:rPr lang="ru-RU" sz="3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.</a:t>
            </a:r>
          </a:p>
          <a:p>
            <a:pPr marL="3175" lvl="0" algn="just" defTabSz="914377">
              <a:lnSpc>
                <a:spcPct val="150000"/>
              </a:lnSpc>
              <a:defRPr/>
            </a:pPr>
            <a:r>
              <a:rPr lang="ru-RU" sz="3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В момент заполнения, декларация будет подсказывать ошибки и арифметические несоответствия, что поможет в дальнейшем </a:t>
            </a:r>
            <a:r>
              <a:rPr lang="ru-RU" sz="36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ИЗБЕЖАТЬ</a:t>
            </a:r>
            <a:r>
              <a:rPr lang="ru-RU" sz="3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пени и получение уведомлений камерального контроля.</a:t>
            </a:r>
            <a:r>
              <a:rPr lang="ru-RU" sz="3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	</a:t>
            </a:r>
          </a:p>
          <a:p>
            <a:pPr marL="3175" lvl="0" algn="just" defTabSz="914377">
              <a:lnSpc>
                <a:spcPct val="150000"/>
              </a:lnSpc>
              <a:defRPr/>
            </a:pPr>
            <a:endParaRPr lang="ru-RU" sz="15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  <a:p>
            <a:pPr marL="3175" lvl="0" algn="just" defTabSz="914377">
              <a:lnSpc>
                <a:spcPct val="150000"/>
              </a:lnSpc>
              <a:defRPr/>
            </a:pPr>
            <a:endParaRPr lang="ru-RU" sz="15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  <a:p>
            <a:pPr marL="3175" lvl="0" algn="just" defTabSz="914377">
              <a:lnSpc>
                <a:spcPct val="150000"/>
              </a:lnSpc>
              <a:defRPr/>
            </a:pPr>
            <a:r>
              <a:rPr lang="ru-RU" sz="36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ВТОРОЕ – ДЕТАЛИЗАЦИЯ СТРОК ФОРМ НАЛОГОВОЙ ОТЧЕТНОСТИ</a:t>
            </a:r>
            <a:endParaRPr lang="ru-RU" sz="36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  <a:sym typeface="Tahoma"/>
            </a:endParaRPr>
          </a:p>
          <a:p>
            <a:pPr marL="3175" lvl="0" algn="just" defTabSz="914377">
              <a:lnSpc>
                <a:spcPct val="150000"/>
              </a:lnSpc>
              <a:defRPr/>
            </a:pPr>
            <a:r>
              <a:rPr lang="ru-RU" sz="3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Сегодня, когда декларации пред заполняются учетными программами, а бухгалтера только проверяют цифры, считаем целесообразным детализировать данные, которые на сегодняшний день содержаться в декларациях.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8DF5DC-B38F-48B2-B5C6-E864C23DA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73" y="1947669"/>
            <a:ext cx="3030364" cy="30303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FEBAB-A31C-475A-ADCF-3336E56CAB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302" y="6184811"/>
            <a:ext cx="2872798" cy="324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9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5402" cy="1130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948" y="1244169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17317985" y="0"/>
                </a:moveTo>
                <a:lnTo>
                  <a:pt x="316220" y="0"/>
                </a:lnTo>
                <a:lnTo>
                  <a:pt x="290382" y="1053"/>
                </a:lnTo>
                <a:lnTo>
                  <a:pt x="240460" y="9231"/>
                </a:lnTo>
                <a:lnTo>
                  <a:pt x="193433" y="24951"/>
                </a:lnTo>
                <a:lnTo>
                  <a:pt x="149965" y="47550"/>
                </a:lnTo>
                <a:lnTo>
                  <a:pt x="110718" y="76362"/>
                </a:lnTo>
                <a:lnTo>
                  <a:pt x="76357" y="110724"/>
                </a:lnTo>
                <a:lnTo>
                  <a:pt x="47547" y="149972"/>
                </a:lnTo>
                <a:lnTo>
                  <a:pt x="24950" y="193442"/>
                </a:lnTo>
                <a:lnTo>
                  <a:pt x="9231" y="240470"/>
                </a:lnTo>
                <a:lnTo>
                  <a:pt x="1053" y="290392"/>
                </a:lnTo>
                <a:lnTo>
                  <a:pt x="0" y="316231"/>
                </a:lnTo>
                <a:lnTo>
                  <a:pt x="0" y="7576837"/>
                </a:lnTo>
                <a:lnTo>
                  <a:pt x="4158" y="7627954"/>
                </a:lnTo>
                <a:lnTo>
                  <a:pt x="16189" y="7676510"/>
                </a:lnTo>
                <a:lnTo>
                  <a:pt x="35430" y="7721840"/>
                </a:lnTo>
                <a:lnTo>
                  <a:pt x="61217" y="7763281"/>
                </a:lnTo>
                <a:lnTo>
                  <a:pt x="92885" y="7800168"/>
                </a:lnTo>
                <a:lnTo>
                  <a:pt x="129772" y="7831837"/>
                </a:lnTo>
                <a:lnTo>
                  <a:pt x="171213" y="7857625"/>
                </a:lnTo>
                <a:lnTo>
                  <a:pt x="216543" y="7876867"/>
                </a:lnTo>
                <a:lnTo>
                  <a:pt x="265101" y="7888899"/>
                </a:lnTo>
                <a:lnTo>
                  <a:pt x="316220" y="7893058"/>
                </a:lnTo>
                <a:lnTo>
                  <a:pt x="17317985" y="7893058"/>
                </a:lnTo>
                <a:lnTo>
                  <a:pt x="17369102" y="7888899"/>
                </a:lnTo>
                <a:lnTo>
                  <a:pt x="17417658" y="7876866"/>
                </a:lnTo>
                <a:lnTo>
                  <a:pt x="17462988" y="7857623"/>
                </a:lnTo>
                <a:lnTo>
                  <a:pt x="17504429" y="7831834"/>
                </a:lnTo>
                <a:lnTo>
                  <a:pt x="17541316" y="7800164"/>
                </a:lnTo>
                <a:lnTo>
                  <a:pt x="17572986" y="7763276"/>
                </a:lnTo>
                <a:lnTo>
                  <a:pt x="17598773" y="7721835"/>
                </a:lnTo>
                <a:lnTo>
                  <a:pt x="17618016" y="7676506"/>
                </a:lnTo>
                <a:lnTo>
                  <a:pt x="17630048" y="7627951"/>
                </a:lnTo>
                <a:lnTo>
                  <a:pt x="17634206" y="7576837"/>
                </a:lnTo>
                <a:lnTo>
                  <a:pt x="17634206" y="316231"/>
                </a:lnTo>
                <a:lnTo>
                  <a:pt x="17630048" y="265111"/>
                </a:lnTo>
                <a:lnTo>
                  <a:pt x="17618016" y="216553"/>
                </a:lnTo>
                <a:lnTo>
                  <a:pt x="17598773" y="171221"/>
                </a:lnTo>
                <a:lnTo>
                  <a:pt x="17572986" y="129779"/>
                </a:lnTo>
                <a:lnTo>
                  <a:pt x="17541316" y="92891"/>
                </a:lnTo>
                <a:lnTo>
                  <a:pt x="17504429" y="61221"/>
                </a:lnTo>
                <a:lnTo>
                  <a:pt x="17462988" y="35432"/>
                </a:lnTo>
                <a:lnTo>
                  <a:pt x="17417658" y="16190"/>
                </a:lnTo>
                <a:lnTo>
                  <a:pt x="17369102" y="4158"/>
                </a:lnTo>
                <a:lnTo>
                  <a:pt x="17317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948" y="1244169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316220" y="7893058"/>
                </a:moveTo>
                <a:lnTo>
                  <a:pt x="265101" y="7888899"/>
                </a:lnTo>
                <a:lnTo>
                  <a:pt x="216543" y="7876867"/>
                </a:lnTo>
                <a:lnTo>
                  <a:pt x="171213" y="7857625"/>
                </a:lnTo>
                <a:lnTo>
                  <a:pt x="129772" y="7831837"/>
                </a:lnTo>
                <a:lnTo>
                  <a:pt x="92885" y="7800168"/>
                </a:lnTo>
                <a:lnTo>
                  <a:pt x="61217" y="7763281"/>
                </a:lnTo>
                <a:lnTo>
                  <a:pt x="35430" y="7721840"/>
                </a:lnTo>
                <a:lnTo>
                  <a:pt x="16189" y="7676510"/>
                </a:lnTo>
                <a:lnTo>
                  <a:pt x="4158" y="7627954"/>
                </a:lnTo>
                <a:lnTo>
                  <a:pt x="0" y="7576837"/>
                </a:lnTo>
                <a:lnTo>
                  <a:pt x="0" y="316231"/>
                </a:lnTo>
                <a:lnTo>
                  <a:pt x="4158" y="265111"/>
                </a:lnTo>
                <a:lnTo>
                  <a:pt x="16189" y="216553"/>
                </a:lnTo>
                <a:lnTo>
                  <a:pt x="35430" y="171221"/>
                </a:lnTo>
                <a:lnTo>
                  <a:pt x="61217" y="129779"/>
                </a:lnTo>
                <a:lnTo>
                  <a:pt x="92885" y="92891"/>
                </a:lnTo>
                <a:lnTo>
                  <a:pt x="129772" y="61221"/>
                </a:lnTo>
                <a:lnTo>
                  <a:pt x="171213" y="35432"/>
                </a:lnTo>
                <a:lnTo>
                  <a:pt x="216543" y="16190"/>
                </a:lnTo>
                <a:lnTo>
                  <a:pt x="265101" y="4158"/>
                </a:lnTo>
                <a:lnTo>
                  <a:pt x="316220" y="0"/>
                </a:lnTo>
                <a:lnTo>
                  <a:pt x="17317985" y="0"/>
                </a:lnTo>
                <a:lnTo>
                  <a:pt x="17369102" y="4158"/>
                </a:lnTo>
                <a:lnTo>
                  <a:pt x="17417658" y="16190"/>
                </a:lnTo>
                <a:lnTo>
                  <a:pt x="17462988" y="35432"/>
                </a:lnTo>
                <a:lnTo>
                  <a:pt x="17504429" y="61221"/>
                </a:lnTo>
                <a:lnTo>
                  <a:pt x="17541316" y="92891"/>
                </a:lnTo>
                <a:lnTo>
                  <a:pt x="17572986" y="129779"/>
                </a:lnTo>
                <a:lnTo>
                  <a:pt x="17598773" y="171221"/>
                </a:lnTo>
                <a:lnTo>
                  <a:pt x="17618016" y="216553"/>
                </a:lnTo>
                <a:lnTo>
                  <a:pt x="17630048" y="265111"/>
                </a:lnTo>
                <a:lnTo>
                  <a:pt x="17634206" y="316231"/>
                </a:lnTo>
                <a:lnTo>
                  <a:pt x="17634206" y="7576837"/>
                </a:lnTo>
                <a:lnTo>
                  <a:pt x="17630048" y="7627951"/>
                </a:lnTo>
                <a:lnTo>
                  <a:pt x="17618016" y="7676506"/>
                </a:lnTo>
                <a:lnTo>
                  <a:pt x="17598773" y="7721835"/>
                </a:lnTo>
                <a:lnTo>
                  <a:pt x="17572986" y="7763276"/>
                </a:lnTo>
                <a:lnTo>
                  <a:pt x="17541316" y="7800164"/>
                </a:lnTo>
                <a:lnTo>
                  <a:pt x="17504429" y="7831834"/>
                </a:lnTo>
                <a:lnTo>
                  <a:pt x="17462988" y="7857623"/>
                </a:lnTo>
                <a:lnTo>
                  <a:pt x="17417658" y="7876866"/>
                </a:lnTo>
                <a:lnTo>
                  <a:pt x="17369102" y="7888899"/>
                </a:lnTo>
                <a:lnTo>
                  <a:pt x="17317985" y="7893058"/>
                </a:lnTo>
                <a:lnTo>
                  <a:pt x="316220" y="7893058"/>
                </a:lnTo>
                <a:close/>
              </a:path>
            </a:pathLst>
          </a:custGeom>
          <a:ln w="29684">
            <a:solidFill>
              <a:srgbClr val="140A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1582" y="4423999"/>
            <a:ext cx="5141595" cy="172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315"/>
              </a:lnSpc>
            </a:pPr>
            <a:r>
              <a:rPr sz="6100" b="1" spc="50" dirty="0">
                <a:solidFill>
                  <a:srgbClr val="140A50"/>
                </a:solidFill>
                <a:latin typeface="Roboto Condensed"/>
                <a:cs typeface="Roboto Condensed"/>
              </a:rPr>
              <a:t>Б</a:t>
            </a:r>
            <a:r>
              <a:rPr sz="6100" b="1" spc="100" dirty="0">
                <a:solidFill>
                  <a:srgbClr val="140A50"/>
                </a:solidFill>
                <a:latin typeface="Roboto Condensed"/>
                <a:cs typeface="Roboto Condensed"/>
              </a:rPr>
              <a:t>Л</a:t>
            </a:r>
            <a:r>
              <a:rPr sz="6100" b="1" spc="50" dirty="0">
                <a:solidFill>
                  <a:srgbClr val="140A50"/>
                </a:solidFill>
                <a:latin typeface="Roboto Condensed"/>
                <a:cs typeface="Roboto Condensed"/>
              </a:rPr>
              <a:t>А</a:t>
            </a:r>
            <a:r>
              <a:rPr sz="6100" b="1" spc="-140" dirty="0">
                <a:solidFill>
                  <a:srgbClr val="140A50"/>
                </a:solidFill>
                <a:latin typeface="Roboto Condensed"/>
                <a:cs typeface="Roboto Condensed"/>
              </a:rPr>
              <a:t>Г</a:t>
            </a:r>
            <a:r>
              <a:rPr sz="6100" b="1" spc="-50" dirty="0">
                <a:solidFill>
                  <a:srgbClr val="140A50"/>
                </a:solidFill>
                <a:latin typeface="Roboto Condensed"/>
                <a:cs typeface="Roboto Condensed"/>
              </a:rPr>
              <a:t>О</a:t>
            </a:r>
            <a:r>
              <a:rPr sz="6100" b="1" spc="95" dirty="0">
                <a:solidFill>
                  <a:srgbClr val="140A50"/>
                </a:solidFill>
                <a:latin typeface="Roboto Condensed"/>
                <a:cs typeface="Roboto Condensed"/>
              </a:rPr>
              <a:t>Д</a:t>
            </a:r>
            <a:r>
              <a:rPr sz="6100" b="1" spc="45" dirty="0">
                <a:solidFill>
                  <a:srgbClr val="140A50"/>
                </a:solidFill>
                <a:latin typeface="Roboto Condensed"/>
                <a:cs typeface="Roboto Condensed"/>
              </a:rPr>
              <a:t>АРЮ</a:t>
            </a:r>
            <a:endParaRPr sz="6100">
              <a:latin typeface="Roboto Condensed"/>
              <a:cs typeface="Roboto Condensed"/>
            </a:endParaRPr>
          </a:p>
          <a:p>
            <a:pPr algn="ctr">
              <a:lnSpc>
                <a:spcPts val="7315"/>
              </a:lnSpc>
            </a:pPr>
            <a:r>
              <a:rPr sz="6100" spc="50" dirty="0">
                <a:solidFill>
                  <a:srgbClr val="140A50"/>
                </a:solidFill>
                <a:latin typeface="Roboto Condensed"/>
                <a:cs typeface="Roboto Condensed"/>
              </a:rPr>
              <a:t>З</a:t>
            </a:r>
            <a:r>
              <a:rPr sz="6100" spc="-40" dirty="0">
                <a:solidFill>
                  <a:srgbClr val="140A50"/>
                </a:solidFill>
                <a:latin typeface="Roboto Condensed"/>
                <a:cs typeface="Roboto Condensed"/>
              </a:rPr>
              <a:t>А</a:t>
            </a:r>
            <a:r>
              <a:rPr sz="6100" spc="180" dirty="0">
                <a:solidFill>
                  <a:srgbClr val="140A50"/>
                </a:solidFill>
                <a:latin typeface="Roboto Condensed"/>
                <a:cs typeface="Roboto Condensed"/>
              </a:rPr>
              <a:t> </a:t>
            </a:r>
            <a:r>
              <a:rPr sz="6100" spc="50" dirty="0">
                <a:solidFill>
                  <a:srgbClr val="140A50"/>
                </a:solidFill>
                <a:latin typeface="Roboto Condensed"/>
                <a:cs typeface="Roboto Condensed"/>
              </a:rPr>
              <a:t>ВНИ</a:t>
            </a:r>
            <a:r>
              <a:rPr sz="6100" spc="95" dirty="0">
                <a:solidFill>
                  <a:srgbClr val="140A50"/>
                </a:solidFill>
                <a:latin typeface="Roboto Condensed"/>
                <a:cs typeface="Roboto Condensed"/>
              </a:rPr>
              <a:t>М</a:t>
            </a:r>
            <a:r>
              <a:rPr sz="6100" spc="50" dirty="0">
                <a:solidFill>
                  <a:srgbClr val="140A50"/>
                </a:solidFill>
                <a:latin typeface="Roboto Condensed"/>
                <a:cs typeface="Roboto Condensed"/>
              </a:rPr>
              <a:t>АНИЕ!</a:t>
            </a:r>
            <a:endParaRPr sz="6100">
              <a:latin typeface="Roboto Condensed"/>
              <a:cs typeface="Roboto Condens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7799" y="8816799"/>
            <a:ext cx="4189095" cy="335915"/>
          </a:xfrm>
          <a:custGeom>
            <a:avLst/>
            <a:gdLst/>
            <a:ahLst/>
            <a:cxnLst/>
            <a:rect l="l" t="t" r="r" b="b"/>
            <a:pathLst>
              <a:path w="4189095" h="335915">
                <a:moveTo>
                  <a:pt x="4188490" y="335801"/>
                </a:moveTo>
                <a:lnTo>
                  <a:pt x="0" y="335801"/>
                </a:lnTo>
                <a:lnTo>
                  <a:pt x="0" y="0"/>
                </a:lnTo>
                <a:lnTo>
                  <a:pt x="4188490" y="0"/>
                </a:lnTo>
                <a:lnTo>
                  <a:pt x="4188490" y="335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1170" y="7567400"/>
            <a:ext cx="3020640" cy="3075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340</Words>
  <Application>Microsoft Office PowerPoint</Application>
  <PresentationFormat>Произвольный</PresentationFormat>
  <Paragraphs>81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rasterize</dc:title>
  <dc:creator>Молдабеков Санжар Мухтарулы</dc:creator>
  <cp:lastModifiedBy>Бектас Адилгалиев</cp:lastModifiedBy>
  <cp:revision>29</cp:revision>
  <dcterms:created xsi:type="dcterms:W3CDTF">2020-06-04T21:54:52Z</dcterms:created>
  <dcterms:modified xsi:type="dcterms:W3CDTF">2023-09-06T14:27:44Z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LastSaved">
    <vt:filetime>2020-06-04T00:00:00Z</vt:filetime>
  </property>
</Properties>
</file>